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11"/>
  </p:notesMasterIdLst>
  <p:sldIdLst>
    <p:sldId id="256" r:id="rId2"/>
    <p:sldId id="257" r:id="rId3"/>
    <p:sldId id="260" r:id="rId4"/>
    <p:sldId id="258" r:id="rId5"/>
    <p:sldId id="259" r:id="rId6"/>
    <p:sldId id="262" r:id="rId7"/>
    <p:sldId id="263"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72382" autoAdjust="0"/>
  </p:normalViewPr>
  <p:slideViewPr>
    <p:cSldViewPr snapToGrid="0">
      <p:cViewPr varScale="1">
        <p:scale>
          <a:sx n="84" d="100"/>
          <a:sy n="84" d="100"/>
        </p:scale>
        <p:origin x="15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2A8F3-D475-44A7-8D53-75EF127B7D9A}" type="datetimeFigureOut">
              <a:rPr lang="nb-NO" smtClean="0"/>
              <a:t>16.01.2014</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307C5-F797-4C46-97D2-D8C9BD8D2817}" type="slidenum">
              <a:rPr lang="nb-NO" smtClean="0"/>
              <a:t>‹#›</a:t>
            </a:fld>
            <a:endParaRPr lang="nb-NO"/>
          </a:p>
        </p:txBody>
      </p:sp>
    </p:spTree>
    <p:extLst>
      <p:ext uri="{BB962C8B-B14F-4D97-AF65-F5344CB8AC3E}">
        <p14:creationId xmlns:p14="http://schemas.microsoft.com/office/powerpoint/2010/main" val="2118363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Jeg skal påse at vi har et godt og sikkert arbeidsmiljø. Med</a:t>
            </a:r>
            <a:r>
              <a:rPr lang="nb-NO" baseline="0" dirty="0" smtClean="0"/>
              <a:t> arbeidsmiljø menes både fysiske forhold og alt som har med trivselen på jobben å gjøre. Dette er ikke noe som jeg kan gjøre på egen hånd. Jeg er helt avhengig av å spille på lag både med arbeidsgiver og kolleger.</a:t>
            </a:r>
            <a:endParaRPr lang="nb-NO" dirty="0" smtClean="0"/>
          </a:p>
          <a:p>
            <a:endParaRPr lang="nb-NO" dirty="0" smtClean="0"/>
          </a:p>
          <a:p>
            <a:r>
              <a:rPr lang="nb-NO" dirty="0" smtClean="0"/>
              <a:t>Arbeidsgiveren har ansvaret for at arbeidsmiljølovens krav blir oppfylt.</a:t>
            </a:r>
            <a:r>
              <a:rPr lang="nb-NO" baseline="0" dirty="0" smtClean="0"/>
              <a:t> Som verneombud har jeg ikke noe ansvar for dette. Mitt ansvar er å påse og å rapportere om forhold som har betydning for arbeidsmiljøet. Jeg skal med andre ord </a:t>
            </a:r>
            <a:r>
              <a:rPr lang="nb-NO" dirty="0" smtClean="0"/>
              <a:t>ivareta dine interesser i saker som angår arbeidsmiljøet. Man</a:t>
            </a:r>
            <a:r>
              <a:rPr lang="nb-NO" baseline="0" dirty="0" smtClean="0"/>
              <a:t> kan også kalle meg for tillitsvalgt på forhold som har med arbeidsmiljøet å gjøre.</a:t>
            </a:r>
            <a:endParaRPr lang="nb-NO" dirty="0" smtClean="0"/>
          </a:p>
          <a:p>
            <a:endParaRPr lang="nb-NO" dirty="0" smtClean="0"/>
          </a:p>
          <a:p>
            <a:r>
              <a:rPr lang="nb-NO" dirty="0" smtClean="0"/>
              <a:t>Jeg er valgt for to år. Jeg tror dette er en meningsfylt oppgave etterhvert som jeg kommer inn i hva den innebærer. Verneombudet er en viktig medspiller i arbeidet for at</a:t>
            </a:r>
            <a:r>
              <a:rPr lang="nb-NO" baseline="0" dirty="0" smtClean="0"/>
              <a:t> vårt </a:t>
            </a:r>
            <a:r>
              <a:rPr lang="nb-NO" dirty="0" smtClean="0"/>
              <a:t>arbeidsmiljø stadig skal bli bedre.</a:t>
            </a:r>
          </a:p>
          <a:p>
            <a:r>
              <a:rPr lang="nb-NO" dirty="0" smtClean="0"/>
              <a:t>Det kan ta tid å komme skikkelig inn i dette arbeidet, og jo mer opplæring og erfaring jeg får, desto bedre jobb kan jeg gjøre.</a:t>
            </a:r>
          </a:p>
          <a:p>
            <a:endParaRPr lang="nb-NO" dirty="0" smtClean="0"/>
          </a:p>
          <a:p>
            <a:endParaRPr lang="nb-NO" dirty="0" smtClean="0"/>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2</a:t>
            </a:fld>
            <a:endParaRPr lang="nb-NO"/>
          </a:p>
        </p:txBody>
      </p:sp>
    </p:spTree>
    <p:extLst>
      <p:ext uri="{BB962C8B-B14F-4D97-AF65-F5344CB8AC3E}">
        <p14:creationId xmlns:p14="http://schemas.microsoft.com/office/powerpoint/2010/main" val="78607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Som verneombud skal jeg påse</a:t>
            </a:r>
            <a:r>
              <a:rPr lang="nb-NO" baseline="0" dirty="0" smtClean="0"/>
              <a:t> at både fysiske og såkalte psykososiale forhold -  </a:t>
            </a:r>
            <a:r>
              <a:rPr lang="nb-NO" baseline="0" dirty="0" err="1" smtClean="0"/>
              <a:t>dvs</a:t>
            </a:r>
            <a:r>
              <a:rPr lang="nb-NO" baseline="0" dirty="0" smtClean="0"/>
              <a:t> alt som har med den enkeltes trivsel og utviklingsmuligheter i jobben - er gode.</a:t>
            </a:r>
          </a:p>
          <a:p>
            <a:r>
              <a:rPr lang="nb-NO" dirty="0" smtClean="0"/>
              <a:t>Dette innebærer </a:t>
            </a:r>
            <a:r>
              <a:rPr lang="nb-NO" dirty="0" err="1" smtClean="0"/>
              <a:t>f.eks</a:t>
            </a:r>
            <a:endParaRPr lang="nb-NO" dirty="0" smtClean="0"/>
          </a:p>
          <a:p>
            <a:r>
              <a:rPr lang="nb-NO" dirty="0" smtClean="0"/>
              <a:t>–	at maskiner, tekniske innretninger, kjemiske stoffer og arbeidsprosesser ikke utsetter arbeidstakerne for fare,</a:t>
            </a:r>
          </a:p>
          <a:p>
            <a:r>
              <a:rPr lang="nb-NO" dirty="0" smtClean="0"/>
              <a:t>–	at verneinnretninger og personlig verneutstyr er til stede i passende antall, at det er lett tilgjengelig og i forsvarlig stand,</a:t>
            </a:r>
          </a:p>
          <a:p>
            <a:r>
              <a:rPr lang="nb-NO" dirty="0" smtClean="0"/>
              <a:t>–	at arbeidstakerne får nødvendige instruksjon, øvelse og opplæring,</a:t>
            </a:r>
          </a:p>
          <a:p>
            <a:r>
              <a:rPr lang="nb-NO" dirty="0" smtClean="0"/>
              <a:t>–	at arbeidet ellers er tilrettelagt slik at arbeidstakerne kan utføre arbeidet på en helse- og sikkerhetsmessig forsvarlig måte,</a:t>
            </a:r>
          </a:p>
          <a:p>
            <a:r>
              <a:rPr lang="nb-NO" dirty="0" smtClean="0"/>
              <a:t>–	at meldinger om arbeidsulykker </a:t>
            </a:r>
            <a:r>
              <a:rPr lang="nb-NO" dirty="0" err="1" smtClean="0"/>
              <a:t>m.v</a:t>
            </a:r>
            <a:r>
              <a:rPr lang="nb-NO" dirty="0" smtClean="0"/>
              <a:t>. i samsvar med bestemmelsene i arbeids-miljøloven § 5-2 blir sendt.</a:t>
            </a:r>
          </a:p>
          <a:p>
            <a:r>
              <a:rPr lang="nb-NO" dirty="0" smtClean="0"/>
              <a:t>–	at mobbing eller trakassering ikke forekommer</a:t>
            </a:r>
          </a:p>
          <a:p>
            <a:r>
              <a:rPr lang="nb-NO" dirty="0" smtClean="0"/>
              <a:t>–	at jeg melder fra om mulige</a:t>
            </a:r>
            <a:r>
              <a:rPr lang="nb-NO" baseline="0" dirty="0" smtClean="0"/>
              <a:t> </a:t>
            </a:r>
            <a:r>
              <a:rPr lang="nb-NO" dirty="0" smtClean="0"/>
              <a:t>konflikter slik at de kan håndteres på et tidlig tidspunkt</a:t>
            </a:r>
          </a:p>
          <a:p>
            <a:r>
              <a:rPr lang="nb-NO" dirty="0" smtClean="0"/>
              <a:t>–	Og ikke minst,</a:t>
            </a:r>
            <a:r>
              <a:rPr lang="nb-NO" baseline="0" dirty="0" smtClean="0"/>
              <a:t> at hver enkelt mestrer sitt arbeid. Dette forutsetter god opplæring, kommunikasjon og </a:t>
            </a:r>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3</a:t>
            </a:fld>
            <a:endParaRPr lang="nb-NO"/>
          </a:p>
        </p:txBody>
      </p:sp>
    </p:spTree>
    <p:extLst>
      <p:ext uri="{BB962C8B-B14F-4D97-AF65-F5344CB8AC3E}">
        <p14:creationId xmlns:p14="http://schemas.microsoft.com/office/powerpoint/2010/main" val="2712109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Jeg er</a:t>
            </a:r>
            <a:r>
              <a:rPr lang="nb-NO" baseline="0" dirty="0" smtClean="0"/>
              <a:t> altså valgt for å ivare og bidra til å forbedre arbeidsmiljøet hos oss. Jeg er deres representant når det gjelder slike forhold. Forhold som vedrører lønn og ansettelse er imidlertid ikke mitt bord.</a:t>
            </a:r>
          </a:p>
          <a:p>
            <a:pPr marL="0" marR="0" indent="0" algn="l" defTabSz="9144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Arbeidsmiljøloven §§ 6-2 og 6-3 forteller hvilke oppgaver og fullmakter jeg har som verneombud. Jeg skal påse at virksomheten er innrettet og vedlikeholdt, og at arbeidet blir utført på en slik måte at hensynet til arbeidstakernes sikkerhet, helse og velferd er ivaretatt i samsvar med bestemmelsene i arbeidsmiljøloven</a:t>
            </a:r>
            <a:r>
              <a:rPr lang="nb-NO" baseline="0" dirty="0" smtClean="0"/>
              <a:t> og forskrifter gitt med hjemmel i denne</a:t>
            </a: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Loven sier</a:t>
            </a:r>
            <a:r>
              <a:rPr lang="nb-NO" baseline="0" dirty="0" smtClean="0"/>
              <a:t> at det skal velges verneombud for et verneområde. I vår virksomhet har vi……. og jeg er valgt som verneombud på………</a:t>
            </a:r>
          </a:p>
          <a:p>
            <a:pPr marL="0" marR="0" indent="0" algn="l" defTabSz="9144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Som verneombud er jeg helt avhengig av at dere melder fra dersom det skulle være noe som går utover trivselen eller sikkerheten i virksomheten.</a:t>
            </a:r>
          </a:p>
          <a:p>
            <a:pPr marL="0" marR="0" indent="0" algn="l" defTabSz="9144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Når virksomheten skal vurdere å gjennomføre tiltak for arbeidsmiljøarbeidet, skal jeg tas med på råd.</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Jeg skal også rådføres i forhold til utforming og endringer i virksomhetens HMS-system.</a:t>
            </a:r>
            <a:endParaRPr lang="nb-NO" dirty="0" smtClean="0"/>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4</a:t>
            </a:fld>
            <a:endParaRPr lang="nb-NO"/>
          </a:p>
        </p:txBody>
      </p:sp>
    </p:spTree>
    <p:extLst>
      <p:ext uri="{BB962C8B-B14F-4D97-AF65-F5344CB8AC3E}">
        <p14:creationId xmlns:p14="http://schemas.microsoft.com/office/powerpoint/2010/main" val="1231991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I forbindelse med oppfølging av sykmeldte kan jeg, om den det gjelder ønsker det, delta</a:t>
            </a:r>
            <a:r>
              <a:rPr lang="nb-NO" baseline="0" dirty="0" smtClean="0"/>
              <a:t> i dialogmøte 2, </a:t>
            </a:r>
            <a:r>
              <a:rPr lang="nb-NO" baseline="0" dirty="0" err="1" smtClean="0"/>
              <a:t>dvs</a:t>
            </a:r>
            <a:r>
              <a:rPr lang="nb-NO" baseline="0" dirty="0" smtClean="0"/>
              <a:t> etter 7-8 uker med sykmeldte for å se på muligheter for å komme tilbake i arbeid, helt eller delvis.</a:t>
            </a:r>
            <a:endParaRPr lang="nb-NO" dirty="0" smtClean="0"/>
          </a:p>
          <a:p>
            <a:endParaRPr lang="nb-NO" dirty="0" smtClean="0"/>
          </a:p>
          <a:p>
            <a:r>
              <a:rPr lang="nb-NO" dirty="0" smtClean="0"/>
              <a:t>Jeg har rett og</a:t>
            </a:r>
            <a:r>
              <a:rPr lang="nb-NO" baseline="0" dirty="0" smtClean="0"/>
              <a:t> plikt til å d</a:t>
            </a:r>
            <a:r>
              <a:rPr lang="nb-NO" dirty="0" smtClean="0"/>
              <a:t>elta ved Arbeidstilsynets inspeksjoner og jeg skal også bli</a:t>
            </a:r>
            <a:r>
              <a:rPr lang="nb-NO" baseline="0" dirty="0" smtClean="0"/>
              <a:t> kjent med eventuelle pålegg fra tilsynet.</a:t>
            </a:r>
            <a:endParaRPr lang="nb-NO" dirty="0" smtClean="0"/>
          </a:p>
          <a:p>
            <a:endParaRPr lang="nb-NO" dirty="0" smtClean="0"/>
          </a:p>
          <a:p>
            <a:r>
              <a:rPr lang="nb-NO" dirty="0" smtClean="0"/>
              <a:t>Verneombudet har ett viktig</a:t>
            </a:r>
            <a:r>
              <a:rPr lang="nb-NO" baseline="0" dirty="0" smtClean="0"/>
              <a:t> maktmiddel, nemlig at jeg kan bestemme at et arbeid eller arbeidsplass kan stanses dersom det foreligger en umiddelbar </a:t>
            </a:r>
            <a:r>
              <a:rPr lang="nb-NO" dirty="0" smtClean="0"/>
              <a:t>fare for arbeidstakernes liv eller helse.</a:t>
            </a:r>
          </a:p>
          <a:p>
            <a:r>
              <a:rPr lang="nb-NO" dirty="0" smtClean="0"/>
              <a:t>Denne regelen finnes i arbeidsmiljøloven § 6-3:</a:t>
            </a:r>
            <a:endParaRPr lang="nb-NO" baseline="0" dirty="0" smtClean="0"/>
          </a:p>
          <a:p>
            <a:endParaRPr lang="nb-NO" baseline="0" dirty="0" smtClean="0"/>
          </a:p>
          <a:p>
            <a:r>
              <a:rPr lang="nb-NO" i="1" dirty="0" smtClean="0"/>
              <a:t>Verneombudets rett til å stanse farlig arbeid</a:t>
            </a:r>
            <a:r>
              <a:rPr lang="nb-NO" dirty="0" smtClean="0"/>
              <a:t>(1) </a:t>
            </a:r>
          </a:p>
          <a:p>
            <a:r>
              <a:rPr lang="nb-NO" dirty="0" smtClean="0"/>
              <a:t>Dersom verneombudet mener at det foreligger umiddelbar fare for arbeidstakernes liv eller helse, og faren ikke straks kan avverges på annen måte, kan arbeidet stanses inntil Arbeidstilsynet har tatt stilling til om arbeidet kan fortsette. Arbeidet må bare stanses i det omfang verneombudet anser det nødvendig for å avverge fare.(2) Stansingen og grunnen til den skal omgående meldes til arbeidsgiveren eller dennes representant.(3) Verneombudet er ikke erstatningsansvarlig for skade som påføres virksomheten som følge av at arbeidet stanses i henhold til bestemmelsen i første ledd.</a:t>
            </a:r>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5</a:t>
            </a:fld>
            <a:endParaRPr lang="nb-NO"/>
          </a:p>
        </p:txBody>
      </p:sp>
    </p:spTree>
    <p:extLst>
      <p:ext uri="{BB962C8B-B14F-4D97-AF65-F5344CB8AC3E}">
        <p14:creationId xmlns:p14="http://schemas.microsoft.com/office/powerpoint/2010/main" val="2978518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Ved omstillinger i arbeidsmiljøet</a:t>
            </a:r>
            <a:r>
              <a:rPr lang="nb-NO" baseline="0" dirty="0" smtClean="0"/>
              <a:t> skal jeg som verneombud involveres og ha en dialog med ledelse og kolleger. </a:t>
            </a:r>
            <a:r>
              <a:rPr lang="nb-NO" dirty="0" smtClean="0"/>
              <a:t>Eksempler på omstilling</a:t>
            </a:r>
            <a:r>
              <a:rPr lang="nb-NO" baseline="0" dirty="0" smtClean="0"/>
              <a:t> </a:t>
            </a:r>
            <a:r>
              <a:rPr lang="nb-NO" dirty="0" smtClean="0"/>
              <a:t>kan være innføring av ny teknologi, nye systemer for informasjonsbehandling og nye produksjonsplaner. </a:t>
            </a:r>
          </a:p>
          <a:p>
            <a:pPr marL="0" marR="0" indent="0" algn="l" defTabSz="9144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Det er da spesielt viktig at det gis tilstrekkelig informasjon og opplæring. Arbeidsmiljøproblemer</a:t>
            </a:r>
            <a:r>
              <a:rPr lang="nb-NO" baseline="0" dirty="0" smtClean="0"/>
              <a:t> har lett for å oppstå i slike situasjoner. Som verneombud er jeg en viktig rapporteringskanal for ledelsen. Spesielt er det viktig  </a:t>
            </a:r>
            <a:r>
              <a:rPr lang="nb-NO" dirty="0" smtClean="0"/>
              <a:t>påse arbeidstakernes mulighet til mestre nye arbeidsoppgaver og arbeidsmåter. Faktorer som informasjon, medvirkning og kompetanseutvikling er særlig viktige i forbindelse med omstillingsprosesser. Jeg vil hele tiden passe på å trekke arbeidskollegene med, både når arbeidsplassen skal kartlegges og når vi skal foreslå tiltak for å unngå uheldige fysiske og psykiske belastninger.</a:t>
            </a:r>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6</a:t>
            </a:fld>
            <a:endParaRPr lang="nb-NO"/>
          </a:p>
        </p:txBody>
      </p:sp>
    </p:spTree>
    <p:extLst>
      <p:ext uri="{BB962C8B-B14F-4D97-AF65-F5344CB8AC3E}">
        <p14:creationId xmlns:p14="http://schemas.microsoft.com/office/powerpoint/2010/main" val="271802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At jeg er valgt til verneombud betyr ikke at jeg automatisk skal tre inn på mine arbeidskameraters vegne hvis de oppdager farlige forhold eller har arbeidsmiljøproblemer.</a:t>
            </a:r>
          </a:p>
          <a:p>
            <a:r>
              <a:rPr lang="nb-NO" dirty="0" smtClean="0"/>
              <a:t>Alle problemer bør først søkes løst av den som best kjenner dem, f.eks. ved at den enkelte tar opp saken med sin nærmeste overordnede. </a:t>
            </a:r>
          </a:p>
          <a:p>
            <a:r>
              <a:rPr lang="nb-NO" dirty="0" smtClean="0"/>
              <a:t>Men kommer han eller hun ingen vei på den måten, er det naturlig at jeg blir kontaktet og «ivaretar arbeidstakerens interesser i saker som angår arbeidsmiljøspørsmål», slik det fremgår av arbeidsmiljøloven § 6-2 1 ledd.</a:t>
            </a:r>
          </a:p>
          <a:p>
            <a:r>
              <a:rPr lang="nb-NO" dirty="0" smtClean="0"/>
              <a:t>Forhold som kan medføre ulykkes- eller helsefare, skal straks varsles de som er utsatt for faren. Arbeidsgiveren skal gjøres oppmerksom på saken, dersom du ikke selv kan avverge faren eller sørge for at forholdet blir rettet opp. Arbeidsgiveren skal gi meg svar på henvendelsen. Er det ikke innen rimelig tid tatt hensyn til meldingen, vil jeg underrette Arbeidstilsynet.</a:t>
            </a:r>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7</a:t>
            </a:fld>
            <a:endParaRPr lang="nb-NO"/>
          </a:p>
        </p:txBody>
      </p:sp>
    </p:spTree>
    <p:extLst>
      <p:ext uri="{BB962C8B-B14F-4D97-AF65-F5344CB8AC3E}">
        <p14:creationId xmlns:p14="http://schemas.microsoft.com/office/powerpoint/2010/main" val="22401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Som verneombud kan jeg ikke bare passivt vente på henvendelser fra kollegene mine om forhold som bør rettes opp. Jeg har en aktiv tilsynsoppgave.</a:t>
            </a:r>
          </a:p>
          <a:p>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Jeg vil vurdere om dette best settes i system ved at det med jevne mellomrom gjennomfører «vernerunder». En vernerunde består i at jeg alene eller helst sammen med arbeidslederen, går gjennom det verneområdet som jeg har ansvaret for og noterer feil og mangler. Det som kan rettes opp ved enkle midler kan kanskje avgjøres på stedet. Er det større forhold som bør rettes opp, vil jeg melde fra til arbeidsgiveren. </a:t>
            </a:r>
          </a:p>
          <a:p>
            <a:endParaRPr lang="nb-NO" dirty="0"/>
          </a:p>
        </p:txBody>
      </p:sp>
      <p:sp>
        <p:nvSpPr>
          <p:cNvPr id="4" name="Slide Number Placeholder 3"/>
          <p:cNvSpPr>
            <a:spLocks noGrp="1"/>
          </p:cNvSpPr>
          <p:nvPr>
            <p:ph type="sldNum" sz="quarter" idx="10"/>
          </p:nvPr>
        </p:nvSpPr>
        <p:spPr/>
        <p:txBody>
          <a:bodyPr/>
          <a:lstStyle/>
          <a:p>
            <a:fld id="{2FA307C5-F797-4C46-97D2-D8C9BD8D2817}" type="slidenum">
              <a:rPr lang="nb-NO" smtClean="0"/>
              <a:t>8</a:t>
            </a:fld>
            <a:endParaRPr lang="nb-NO"/>
          </a:p>
        </p:txBody>
      </p:sp>
    </p:spTree>
    <p:extLst>
      <p:ext uri="{BB962C8B-B14F-4D97-AF65-F5344CB8AC3E}">
        <p14:creationId xmlns:p14="http://schemas.microsoft.com/office/powerpoint/2010/main" val="3865437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9726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503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9058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33776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8341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35943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9806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318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630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547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8097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8928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6794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401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0750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162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1/16/2014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0786498"/>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Jeg er valgt til Verneombud </a:t>
            </a:r>
            <a:endParaRPr lang="nb-NO" dirty="0"/>
          </a:p>
        </p:txBody>
      </p:sp>
      <p:sp>
        <p:nvSpPr>
          <p:cNvPr id="3" name="Undertittel 2"/>
          <p:cNvSpPr>
            <a:spLocks noGrp="1"/>
          </p:cNvSpPr>
          <p:nvPr>
            <p:ph type="subTitle" idx="1"/>
          </p:nvPr>
        </p:nvSpPr>
        <p:spPr/>
        <p:txBody>
          <a:bodyPr>
            <a:noAutofit/>
          </a:bodyPr>
          <a:lstStyle/>
          <a:p>
            <a:r>
              <a:rPr lang="nb-NO" sz="4000" b="1" dirty="0" smtClean="0"/>
              <a:t>Om min rolle, oppgaver og hva jeg forventer av dere</a:t>
            </a:r>
            <a:endParaRPr lang="nb-NO" sz="4000" b="1" dirty="0"/>
          </a:p>
        </p:txBody>
      </p:sp>
    </p:spTree>
    <p:extLst>
      <p:ext uri="{BB962C8B-B14F-4D97-AF65-F5344CB8AC3E}">
        <p14:creationId xmlns:p14="http://schemas.microsoft.com/office/powerpoint/2010/main" val="350426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Verneombud – hva innebærer det</a:t>
            </a:r>
            <a:endParaRPr lang="nb-NO" dirty="0"/>
          </a:p>
        </p:txBody>
      </p:sp>
      <p:sp>
        <p:nvSpPr>
          <p:cNvPr id="3" name="Plassholder for innhold 2"/>
          <p:cNvSpPr>
            <a:spLocks noGrp="1"/>
          </p:cNvSpPr>
          <p:nvPr>
            <p:ph idx="1"/>
          </p:nvPr>
        </p:nvSpPr>
        <p:spPr/>
        <p:txBody>
          <a:bodyPr>
            <a:normAutofit/>
          </a:bodyPr>
          <a:lstStyle/>
          <a:p>
            <a:r>
              <a:rPr lang="nb-NO" sz="3200" dirty="0" smtClean="0"/>
              <a:t>Jeg skal påse at vi har et godt og sikkert arbeidsmiljø</a:t>
            </a:r>
          </a:p>
          <a:p>
            <a:r>
              <a:rPr lang="nb-NO" sz="3200" dirty="0" smtClean="0"/>
              <a:t>Arbeidsgiver har ansvaret</a:t>
            </a:r>
          </a:p>
          <a:p>
            <a:r>
              <a:rPr lang="nb-NO" sz="3200" dirty="0" smtClean="0"/>
              <a:t>Valgt av dere for 2 år</a:t>
            </a:r>
          </a:p>
          <a:p>
            <a:endParaRPr lang="nb-NO" dirty="0"/>
          </a:p>
        </p:txBody>
      </p:sp>
    </p:spTree>
    <p:extLst>
      <p:ext uri="{BB962C8B-B14F-4D97-AF65-F5344CB8AC3E}">
        <p14:creationId xmlns:p14="http://schemas.microsoft.com/office/powerpoint/2010/main" val="735573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a:t/>
            </a:r>
            <a:br>
              <a:rPr lang="nb-NO" dirty="0"/>
            </a:br>
            <a:r>
              <a:rPr lang="nb-NO" dirty="0" smtClean="0"/>
              <a:t>Begrepet a</a:t>
            </a:r>
            <a:r>
              <a:rPr lang="nb-NO" dirty="0" smtClean="0"/>
              <a:t>rbeidsmiljø</a:t>
            </a:r>
            <a:endParaRPr lang="nb-NO" dirty="0"/>
          </a:p>
        </p:txBody>
      </p:sp>
      <p:sp>
        <p:nvSpPr>
          <p:cNvPr id="3" name="Plassholder for innhold 2"/>
          <p:cNvSpPr>
            <a:spLocks noGrp="1"/>
          </p:cNvSpPr>
          <p:nvPr>
            <p:ph idx="1"/>
          </p:nvPr>
        </p:nvSpPr>
        <p:spPr/>
        <p:txBody>
          <a:bodyPr>
            <a:normAutofit/>
          </a:bodyPr>
          <a:lstStyle/>
          <a:p>
            <a:r>
              <a:rPr lang="nb-NO" sz="3200" dirty="0" smtClean="0"/>
              <a:t>Fysiske forhold</a:t>
            </a:r>
          </a:p>
          <a:p>
            <a:r>
              <a:rPr lang="nb-NO" sz="3200" dirty="0" smtClean="0"/>
              <a:t>Psykososiale forhold</a:t>
            </a:r>
            <a:endParaRPr lang="nb-NO" sz="3200" dirty="0"/>
          </a:p>
        </p:txBody>
      </p:sp>
    </p:spTree>
    <p:extLst>
      <p:ext uri="{BB962C8B-B14F-4D97-AF65-F5344CB8AC3E}">
        <p14:creationId xmlns:p14="http://schemas.microsoft.com/office/powerpoint/2010/main" val="3562817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Verneombudsrollen</a:t>
            </a:r>
            <a:endParaRPr lang="nb-NO" dirty="0"/>
          </a:p>
        </p:txBody>
      </p:sp>
      <p:sp>
        <p:nvSpPr>
          <p:cNvPr id="3" name="Plassholder for innhold 2"/>
          <p:cNvSpPr>
            <a:spLocks noGrp="1"/>
          </p:cNvSpPr>
          <p:nvPr>
            <p:ph idx="1"/>
          </p:nvPr>
        </p:nvSpPr>
        <p:spPr/>
        <p:txBody>
          <a:bodyPr/>
          <a:lstStyle/>
          <a:p>
            <a:r>
              <a:rPr lang="nb-NO" sz="2400" dirty="0" smtClean="0"/>
              <a:t>Mine kollegers representant for arbeidsmiljøforhold</a:t>
            </a:r>
          </a:p>
          <a:p>
            <a:r>
              <a:rPr lang="nb-NO" sz="2400" dirty="0" smtClean="0"/>
              <a:t>Arbeidsmiljøloven §§ 6-2 og 6-3 </a:t>
            </a:r>
            <a:endParaRPr lang="nb-NO" sz="2400" dirty="0" smtClean="0"/>
          </a:p>
          <a:p>
            <a:r>
              <a:rPr lang="nb-NO" sz="2400" dirty="0" smtClean="0"/>
              <a:t>Verneområde</a:t>
            </a:r>
          </a:p>
          <a:p>
            <a:r>
              <a:rPr lang="nb-NO" sz="2400" dirty="0" smtClean="0"/>
              <a:t>Dere rapporterer til meg eller leder om problemer i arbeidsmiljøet</a:t>
            </a:r>
          </a:p>
          <a:p>
            <a:r>
              <a:rPr lang="nb-NO" sz="2400" dirty="0" smtClean="0"/>
              <a:t>Jeg skal tas med på råd i forhold til arbeidsmiljøtiltak og HMS-systemet.</a:t>
            </a:r>
          </a:p>
          <a:p>
            <a:endParaRPr lang="nb-NO" dirty="0"/>
          </a:p>
        </p:txBody>
      </p:sp>
    </p:spTree>
    <p:extLst>
      <p:ext uri="{BB962C8B-B14F-4D97-AF65-F5344CB8AC3E}">
        <p14:creationId xmlns:p14="http://schemas.microsoft.com/office/powerpoint/2010/main" val="224930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Mer om min rolle</a:t>
            </a:r>
            <a:endParaRPr lang="nb-NO" dirty="0"/>
          </a:p>
        </p:txBody>
      </p:sp>
      <p:sp>
        <p:nvSpPr>
          <p:cNvPr id="3" name="Plassholder for innhold 2"/>
          <p:cNvSpPr>
            <a:spLocks noGrp="1"/>
          </p:cNvSpPr>
          <p:nvPr>
            <p:ph idx="1"/>
          </p:nvPr>
        </p:nvSpPr>
        <p:spPr/>
        <p:txBody>
          <a:bodyPr>
            <a:normAutofit/>
          </a:bodyPr>
          <a:lstStyle/>
          <a:p>
            <a:r>
              <a:rPr lang="nb-NO" sz="3200" dirty="0" smtClean="0"/>
              <a:t>Jeg </a:t>
            </a:r>
            <a:r>
              <a:rPr lang="nb-NO" sz="3200" i="1" dirty="0" smtClean="0"/>
              <a:t>kan</a:t>
            </a:r>
            <a:r>
              <a:rPr lang="nb-NO" sz="3200" dirty="0" smtClean="0"/>
              <a:t> involveres i virksomhetens sykefraværsarbeid</a:t>
            </a:r>
          </a:p>
          <a:p>
            <a:r>
              <a:rPr lang="nb-NO" sz="3200" dirty="0" smtClean="0"/>
              <a:t>Jag </a:t>
            </a:r>
            <a:r>
              <a:rPr lang="nb-NO" sz="3200" i="1" dirty="0" smtClean="0"/>
              <a:t>skal</a:t>
            </a:r>
            <a:r>
              <a:rPr lang="nb-NO" sz="3200" dirty="0" smtClean="0"/>
              <a:t> delta ved Arbeidstilsynets inspeksjoner</a:t>
            </a:r>
          </a:p>
          <a:p>
            <a:r>
              <a:rPr lang="nb-NO" sz="3200" dirty="0" smtClean="0"/>
              <a:t>Jeg </a:t>
            </a:r>
            <a:r>
              <a:rPr lang="nb-NO" sz="3200" i="1" dirty="0" smtClean="0"/>
              <a:t>kan</a:t>
            </a:r>
            <a:r>
              <a:rPr lang="nb-NO" sz="3200" dirty="0" smtClean="0"/>
              <a:t> stanse arbeidet (</a:t>
            </a:r>
            <a:r>
              <a:rPr lang="nb-NO" sz="3200" dirty="0" smtClean="0"/>
              <a:t>Arbeidsmiljøloven § 6-3)</a:t>
            </a:r>
          </a:p>
        </p:txBody>
      </p:sp>
    </p:spTree>
    <p:extLst>
      <p:ext uri="{BB962C8B-B14F-4D97-AF65-F5344CB8AC3E}">
        <p14:creationId xmlns:p14="http://schemas.microsoft.com/office/powerpoint/2010/main" val="1158588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Endringer</a:t>
            </a:r>
            <a:r>
              <a:rPr lang="nb-NO" dirty="0"/>
              <a:t/>
            </a:r>
            <a:br>
              <a:rPr lang="nb-NO" dirty="0"/>
            </a:br>
            <a:endParaRPr lang="nb-NO" dirty="0"/>
          </a:p>
        </p:txBody>
      </p:sp>
      <p:sp>
        <p:nvSpPr>
          <p:cNvPr id="3" name="Plassholder for innhold 2"/>
          <p:cNvSpPr>
            <a:spLocks noGrp="1"/>
          </p:cNvSpPr>
          <p:nvPr>
            <p:ph idx="1"/>
          </p:nvPr>
        </p:nvSpPr>
        <p:spPr/>
        <p:txBody>
          <a:bodyPr>
            <a:normAutofit/>
          </a:bodyPr>
          <a:lstStyle/>
          <a:p>
            <a:r>
              <a:rPr lang="nb-NO" sz="3200" dirty="0" smtClean="0"/>
              <a:t>Verneombudet skal involveres ved omstillinger</a:t>
            </a:r>
            <a:endParaRPr lang="nb-NO" sz="3200" dirty="0" smtClean="0"/>
          </a:p>
          <a:p>
            <a:r>
              <a:rPr lang="nb-NO" sz="3200" dirty="0" smtClean="0"/>
              <a:t>Informasjon og opplæring </a:t>
            </a:r>
          </a:p>
          <a:p>
            <a:r>
              <a:rPr lang="nb-NO" sz="3200" dirty="0" smtClean="0"/>
              <a:t>Mestring er avgjørende</a:t>
            </a:r>
            <a:endParaRPr lang="nb-NO" sz="3200" dirty="0"/>
          </a:p>
        </p:txBody>
      </p:sp>
    </p:spTree>
    <p:extLst>
      <p:ext uri="{BB962C8B-B14F-4D97-AF65-F5344CB8AC3E}">
        <p14:creationId xmlns:p14="http://schemas.microsoft.com/office/powerpoint/2010/main" val="373698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Det </a:t>
            </a:r>
            <a:r>
              <a:rPr lang="nb-NO" dirty="0"/>
              <a:t>er ikke bare jeg som skal </a:t>
            </a:r>
            <a:r>
              <a:rPr lang="nb-NO" dirty="0" smtClean="0"/>
              <a:t>tenke arbeidsmiljø</a:t>
            </a:r>
            <a:endParaRPr lang="nb-NO" dirty="0"/>
          </a:p>
        </p:txBody>
      </p:sp>
      <p:sp>
        <p:nvSpPr>
          <p:cNvPr id="3" name="Plassholder for innhold 2"/>
          <p:cNvSpPr>
            <a:spLocks noGrp="1"/>
          </p:cNvSpPr>
          <p:nvPr>
            <p:ph idx="1"/>
          </p:nvPr>
        </p:nvSpPr>
        <p:spPr/>
        <p:txBody>
          <a:bodyPr>
            <a:normAutofit/>
          </a:bodyPr>
          <a:lstStyle/>
          <a:p>
            <a:r>
              <a:rPr lang="nb-NO" sz="3200" dirty="0" smtClean="0"/>
              <a:t>Alle har et ansvar</a:t>
            </a:r>
          </a:p>
          <a:p>
            <a:r>
              <a:rPr lang="nb-NO" sz="3200" dirty="0" smtClean="0"/>
              <a:t>Jeg kan bidra dersom det er naturlig</a:t>
            </a:r>
          </a:p>
          <a:p>
            <a:endParaRPr lang="nb-NO" dirty="0"/>
          </a:p>
        </p:txBody>
      </p:sp>
    </p:spTree>
    <p:extLst>
      <p:ext uri="{BB962C8B-B14F-4D97-AF65-F5344CB8AC3E}">
        <p14:creationId xmlns:p14="http://schemas.microsoft.com/office/powerpoint/2010/main" val="46248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
            </a:r>
            <a:br>
              <a:rPr lang="nb-NO" dirty="0"/>
            </a:br>
            <a:r>
              <a:rPr lang="nb-NO" dirty="0"/>
              <a:t>Som Verneombud vil jeg arbeide aktivt</a:t>
            </a:r>
          </a:p>
        </p:txBody>
      </p:sp>
      <p:sp>
        <p:nvSpPr>
          <p:cNvPr id="3" name="Plassholder for innhold 2"/>
          <p:cNvSpPr>
            <a:spLocks noGrp="1"/>
          </p:cNvSpPr>
          <p:nvPr>
            <p:ph idx="1"/>
          </p:nvPr>
        </p:nvSpPr>
        <p:spPr/>
        <p:txBody>
          <a:bodyPr>
            <a:normAutofit/>
          </a:bodyPr>
          <a:lstStyle/>
          <a:p>
            <a:r>
              <a:rPr lang="nb-NO" sz="3200" dirty="0" smtClean="0"/>
              <a:t>Jeg </a:t>
            </a:r>
            <a:r>
              <a:rPr lang="nb-NO" sz="3200" dirty="0"/>
              <a:t>har en aktiv tilsynsoppgave.</a:t>
            </a:r>
          </a:p>
          <a:p>
            <a:r>
              <a:rPr lang="nb-NO" sz="3200" dirty="0" smtClean="0"/>
              <a:t>Vernerunde</a:t>
            </a:r>
            <a:endParaRPr lang="nb-NO" sz="3200" dirty="0"/>
          </a:p>
          <a:p>
            <a:pPr marL="0" indent="0">
              <a:buNone/>
            </a:pPr>
            <a:endParaRPr lang="nb-NO" dirty="0"/>
          </a:p>
        </p:txBody>
      </p:sp>
    </p:spTree>
    <p:extLst>
      <p:ext uri="{BB962C8B-B14F-4D97-AF65-F5344CB8AC3E}">
        <p14:creationId xmlns:p14="http://schemas.microsoft.com/office/powerpoint/2010/main" val="45771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Arbeidsmiljøet er viktig</a:t>
            </a:r>
            <a:endParaRPr lang="nb-NO" dirty="0"/>
          </a:p>
        </p:txBody>
      </p:sp>
      <p:sp>
        <p:nvSpPr>
          <p:cNvPr id="3" name="Plassholder for innhold 2"/>
          <p:cNvSpPr>
            <a:spLocks noGrp="1"/>
          </p:cNvSpPr>
          <p:nvPr>
            <p:ph idx="1"/>
          </p:nvPr>
        </p:nvSpPr>
        <p:spPr/>
        <p:txBody>
          <a:bodyPr>
            <a:noAutofit/>
          </a:bodyPr>
          <a:lstStyle/>
          <a:p>
            <a:r>
              <a:rPr lang="nb-NO" sz="3200" dirty="0"/>
              <a:t>Et arbeidsmiljø består både av fysiske faktorer og psykiske </a:t>
            </a:r>
            <a:r>
              <a:rPr lang="nb-NO" sz="3200" dirty="0" smtClean="0"/>
              <a:t>faktorer. Et godt arbeidsmiljø kommer ikke av seg selv.</a:t>
            </a:r>
          </a:p>
          <a:p>
            <a:r>
              <a:rPr lang="nb-NO" sz="3200" dirty="0" smtClean="0"/>
              <a:t>La oss samarbeide for å oppnå et arbeidsmiljø slik vi ønsker det.</a:t>
            </a:r>
          </a:p>
          <a:p>
            <a:r>
              <a:rPr lang="nb-NO" sz="3200" dirty="0" smtClean="0"/>
              <a:t>Som verneombud ser jeg frem til nettopp det.</a:t>
            </a:r>
            <a:endParaRPr lang="nb-NO" sz="3200" dirty="0"/>
          </a:p>
        </p:txBody>
      </p:sp>
    </p:spTree>
    <p:extLst>
      <p:ext uri="{BB962C8B-B14F-4D97-AF65-F5344CB8AC3E}">
        <p14:creationId xmlns:p14="http://schemas.microsoft.com/office/powerpoint/2010/main" val="281898430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159</TotalTime>
  <Words>1193</Words>
  <Application>Microsoft Office PowerPoint</Application>
  <PresentationFormat>Widescreen</PresentationFormat>
  <Paragraphs>86</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Century Gothic</vt:lpstr>
      <vt:lpstr>Wingdings 3</vt:lpstr>
      <vt:lpstr>Slice</vt:lpstr>
      <vt:lpstr>Jeg er valgt til Verneombud </vt:lpstr>
      <vt:lpstr>Verneombud – hva innebærer det</vt:lpstr>
      <vt:lpstr> Begrepet arbeidsmiljø</vt:lpstr>
      <vt:lpstr>Verneombudsrollen</vt:lpstr>
      <vt:lpstr>Mer om min rolle</vt:lpstr>
      <vt:lpstr>Endringer </vt:lpstr>
      <vt:lpstr>Det er ikke bare jeg som skal tenke arbeidsmiljø</vt:lpstr>
      <vt:lpstr> Som Verneombud vil jeg arbeide aktivt</vt:lpstr>
      <vt:lpstr>Arbeidsmiljøet er viktig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Verneombsfunksjonen</dc:title>
  <dc:creator>Lillian Hellum</dc:creator>
  <cp:lastModifiedBy>Lillian Hellum</cp:lastModifiedBy>
  <cp:revision>16</cp:revision>
  <dcterms:created xsi:type="dcterms:W3CDTF">2014-01-15T14:23:45Z</dcterms:created>
  <dcterms:modified xsi:type="dcterms:W3CDTF">2014-01-16T15:12:05Z</dcterms:modified>
</cp:coreProperties>
</file>